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panose="020B0503030404040204" pitchFamily="34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panose="020B0503030404040204" pitchFamily="34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panose="020B0503030404040204" pitchFamily="34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panose="020B0503030404040204" pitchFamily="34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panose="020B0503030404040204" pitchFamily="34" charset="0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panose="020B0503030404040204" pitchFamily="34" charset="0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panose="020B0503030404040204" pitchFamily="34" charset="0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panose="020B0503030404040204" pitchFamily="34" charset="0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panose="020B0503030404040204" pitchFamily="34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0"/>
  </p:normalViewPr>
  <p:slideViewPr>
    <p:cSldViewPr>
      <p:cViewPr varScale="1">
        <p:scale>
          <a:sx n="91" d="100"/>
          <a:sy n="91" d="100"/>
        </p:scale>
        <p:origin x="15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7">
            <a:extLst>
              <a:ext uri="{FF2B5EF4-FFF2-40B4-BE49-F238E27FC236}">
                <a16:creationId xmlns:a16="http://schemas.microsoft.com/office/drawing/2014/main" id="{260E0CAE-025B-78CB-72C1-2AAA472398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Geneva" charset="0"/>
            </a:endParaRPr>
          </a:p>
        </p:txBody>
      </p:sp>
      <p:sp>
        <p:nvSpPr>
          <p:cNvPr id="3" name="Oval 8">
            <a:extLst>
              <a:ext uri="{FF2B5EF4-FFF2-40B4-BE49-F238E27FC236}">
                <a16:creationId xmlns:a16="http://schemas.microsoft.com/office/drawing/2014/main" id="{BEB23E66-2688-FF00-B231-3DDA82FAE9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  <a:ea typeface="Geneva" charset="0"/>
            </a:endParaRPr>
          </a:p>
        </p:txBody>
      </p:sp>
      <p:sp>
        <p:nvSpPr>
          <p:cNvPr id="4" name="Oval 9">
            <a:extLst>
              <a:ext uri="{FF2B5EF4-FFF2-40B4-BE49-F238E27FC236}">
                <a16:creationId xmlns:a16="http://schemas.microsoft.com/office/drawing/2014/main" id="{2C35A77B-DF06-DC72-7BE0-DFD9E4A2C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  <a:ea typeface="Geneva" charset="0"/>
            </a:endParaRPr>
          </a:p>
        </p:txBody>
      </p:sp>
      <p:sp>
        <p:nvSpPr>
          <p:cNvPr id="5" name="Oval 10">
            <a:extLst>
              <a:ext uri="{FF2B5EF4-FFF2-40B4-BE49-F238E27FC236}">
                <a16:creationId xmlns:a16="http://schemas.microsoft.com/office/drawing/2014/main" id="{AD9EC074-74CA-1428-0830-E68C5DC0C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  <a:ea typeface="Geneva" charset="0"/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0CBAC6D-DDE2-A968-1860-94AFFC6318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C30B8B8-359F-7402-E4F6-F8BABA9988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3D902F6-21E6-2F1B-C762-41A49F5D01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fld id="{711A2A78-8985-0F47-8051-AAB3CAA093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783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582A63-3CAD-B6A6-0D7A-D530AF0633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856887-E206-BF45-B4B1-5668C331B6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D81548-8749-517D-9D9F-0F40A71412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006848-E620-224F-B9FE-5A9E260D1A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357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7A090B-A2B7-C982-7CEA-65E5B21524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51D129-B6D9-6854-B3A5-1E601C06F0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22A85E-FE0D-5C55-02EF-A51FBFEFF8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22C871-5FC2-3E4F-B7EE-DE0CD4AEF2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052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E97C54-D93B-3CEF-CC29-AE9E65494A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2B2B11-9D55-F39E-404F-8AA601F5D0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B6A590-9933-8D47-8E7F-7D66E8FEBB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DDD288-44B2-BD4B-82AB-D639A3076E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1312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F53C10C-5740-FF35-125D-1ABA32C3EC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BAFF550-BE19-B524-B1F1-24D6749E80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277D708-AAE6-7A9E-A327-623C888F1A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D77194-14C9-5744-9BB2-0222E7329B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846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FB5AF47-7D11-4ED0-AD45-738815839C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CB9EF42-B318-1C90-0098-7670DA2E4D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DBDF23-689C-C407-381E-739E967289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38A5E8-7A70-B347-B5AF-CAE63D7C13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0066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9BC2372-B647-50F4-DF33-DB4E716D03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6D331AE-7E28-C2B0-EEF8-49D0D49269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E27C942-49FD-1549-4376-6F199BFBF6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D1289F-4C97-1845-9E05-9BD666631D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7528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F73BAA-548A-37BF-B173-A5832C57AC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F6343B-9E7C-83EA-1D06-57F42A8144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B1DA6F-DD18-6B0F-87AC-1D2C98FF94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76382C-F50E-AF4D-92CC-E121C6739D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013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31B24C-807C-BEDE-4154-F08C5AF053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B642FD-4A6A-AF02-ED1F-8BDAC17581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D248E0-FEA0-2553-BA01-B8553C4295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BAA287-F438-FA48-A72B-9883AD8253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838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E9E3AC-7379-EEB4-0190-A6EA5C3C71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EEE473-D6C4-F379-58ED-EE11DBFF2F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00324F-9475-84F7-D85B-74A11EE482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EBE080-A499-8946-916C-C57B69E218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358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90500"/>
            <a:ext cx="1752600" cy="5829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190500"/>
            <a:ext cx="5105400" cy="582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DE4AB3-561F-088E-03DC-1B24F31FC7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859D93-C00B-00FB-F3F1-AED5399A12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5CFCAC-7009-FA8D-5279-BB7C263813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E95913-A7E7-5042-B8CA-5823195294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8413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53E1953-F7F6-7397-C6AF-50B34623D2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3AF5462-12A5-6591-1414-A8ABB4E223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BE18F3DE-B017-02A6-859C-464B1BD9505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endParaRPr lang="en-US" altLang="en-US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6AFA66C4-356F-161F-2742-FCD75B9E0B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 altLang="en-US"/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8A6DBD66-E695-CF84-7DB1-E0CCA7C625D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C9FE472E-18EE-2246-B042-B3F0F82433A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7A1B7EF2-A1DA-5F70-341B-4DFC5EB122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71600" y="304800"/>
            <a:ext cx="0" cy="1295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Geneva" charset="0"/>
            </a:endParaRPr>
          </a:p>
        </p:txBody>
      </p:sp>
      <p:sp>
        <p:nvSpPr>
          <p:cNvPr id="1032" name="Oval 8">
            <a:extLst>
              <a:ext uri="{FF2B5EF4-FFF2-40B4-BE49-F238E27FC236}">
                <a16:creationId xmlns:a16="http://schemas.microsoft.com/office/drawing/2014/main" id="{4B67A6D7-B770-4FA9-F28F-411031675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8382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  <a:ea typeface="Geneva" charset="0"/>
            </a:endParaRPr>
          </a:p>
        </p:txBody>
      </p:sp>
      <p:sp>
        <p:nvSpPr>
          <p:cNvPr id="1033" name="Oval 9">
            <a:extLst>
              <a:ext uri="{FF2B5EF4-FFF2-40B4-BE49-F238E27FC236}">
                <a16:creationId xmlns:a16="http://schemas.microsoft.com/office/drawing/2014/main" id="{C3B453D1-4749-DA16-E48A-7A28E9472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838200"/>
            <a:ext cx="228600" cy="2286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  <a:ea typeface="Geneva" charset="0"/>
            </a:endParaRPr>
          </a:p>
        </p:txBody>
      </p:sp>
      <p:sp>
        <p:nvSpPr>
          <p:cNvPr id="1034" name="Oval 10">
            <a:extLst>
              <a:ext uri="{FF2B5EF4-FFF2-40B4-BE49-F238E27FC236}">
                <a16:creationId xmlns:a16="http://schemas.microsoft.com/office/drawing/2014/main" id="{979ED500-D479-FC04-DBB4-0E7ED70D2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100" y="8382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  <a:ea typeface="Geneva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Geneva" charset="0"/>
          <a:cs typeface="Geneva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  <a:ea typeface="Geneva" charset="0"/>
          <a:cs typeface="Genev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  <a:ea typeface="Geneva" charset="0"/>
          <a:cs typeface="Genev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  <a:ea typeface="Geneva" charset="0"/>
          <a:cs typeface="Genev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  <a:ea typeface="Geneva" charset="0"/>
          <a:cs typeface="Genev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sz="3000" kern="1200">
          <a:solidFill>
            <a:schemeClr val="tx2"/>
          </a:solidFill>
          <a:latin typeface="+mn-lt"/>
          <a:ea typeface="Geneva" charset="0"/>
          <a:cs typeface="Geneva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800" kern="1200">
          <a:solidFill>
            <a:schemeClr val="tx2"/>
          </a:solidFill>
          <a:latin typeface="+mn-lt"/>
          <a:ea typeface="Geneva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kern="1200">
          <a:solidFill>
            <a:schemeClr val="tx2"/>
          </a:solidFill>
          <a:latin typeface="+mn-lt"/>
          <a:ea typeface="Geneva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 kern="1200">
          <a:solidFill>
            <a:schemeClr val="tx2"/>
          </a:solidFill>
          <a:latin typeface="+mn-lt"/>
          <a:ea typeface="Geneva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2"/>
          </a:solidFill>
          <a:latin typeface="+mn-lt"/>
          <a:ea typeface="Geneva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06623F1-13B6-237F-C85F-848508357DD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4800">
                <a:cs typeface="+mj-cs"/>
              </a:rPr>
              <a:t>Producing a Pharmaceutical or Biopharmaceutical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D66DE8E-35A2-85D3-B15B-410B01AE120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buFont typeface="Wingdings" charset="0"/>
              <a:buNone/>
              <a:defRPr/>
            </a:pPr>
            <a:r>
              <a:rPr lang="en-US">
                <a:cs typeface="+mn-cs"/>
              </a:rPr>
              <a:t>The Manufacturing Process</a:t>
            </a:r>
          </a:p>
        </p:txBody>
      </p:sp>
      <p:grpSp>
        <p:nvGrpSpPr>
          <p:cNvPr id="13315" name="Group 3">
            <a:extLst>
              <a:ext uri="{FF2B5EF4-FFF2-40B4-BE49-F238E27FC236}">
                <a16:creationId xmlns:a16="http://schemas.microsoft.com/office/drawing/2014/main" id="{5684D9A7-848B-A216-A08C-11931D4EA2CD}"/>
              </a:ext>
            </a:extLst>
          </p:cNvPr>
          <p:cNvGrpSpPr>
            <a:grpSpLocks/>
          </p:cNvGrpSpPr>
          <p:nvPr/>
        </p:nvGrpSpPr>
        <p:grpSpPr bwMode="auto">
          <a:xfrm>
            <a:off x="2914650" y="5867400"/>
            <a:ext cx="3314700" cy="755650"/>
            <a:chOff x="3200400" y="5867400"/>
            <a:chExt cx="3314118" cy="756404"/>
          </a:xfrm>
        </p:grpSpPr>
        <p:pic>
          <p:nvPicPr>
            <p:cNvPr id="13316" name="Picture 4" descr="ncabr-logo_png.png">
              <a:extLst>
                <a:ext uri="{FF2B5EF4-FFF2-40B4-BE49-F238E27FC236}">
                  <a16:creationId xmlns:a16="http://schemas.microsoft.com/office/drawing/2014/main" id="{B28C9B16-51DF-486D-0BFF-9C5BDCA9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400" y="6096000"/>
              <a:ext cx="1219200" cy="442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17" name="Picture 5" descr="biogen-logo_png.png">
              <a:extLst>
                <a:ext uri="{FF2B5EF4-FFF2-40B4-BE49-F238E27FC236}">
                  <a16:creationId xmlns:a16="http://schemas.microsoft.com/office/drawing/2014/main" id="{41A14639-52CA-1645-B9AA-79E464811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5867400"/>
              <a:ext cx="1637718" cy="756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2C0864B-3242-B930-3064-3AA51FD39C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Process development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16F681D-35C2-1102-D6B5-87263D5A63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Geneva" panose="020B0503030404040204" pitchFamily="34" charset="0"/>
              </a:rPr>
              <a:t>Scientists and engineers begin to figure out how to “scale up” production of a drug even before it receives FDA approval.</a:t>
            </a:r>
          </a:p>
          <a:p>
            <a:pPr eaLnBrk="1" hangingPunct="1"/>
            <a:r>
              <a:rPr lang="en-US" altLang="en-US">
                <a:ea typeface="Geneva" panose="020B0503030404040204" pitchFamily="34" charset="0"/>
              </a:rPr>
              <a:t>Manufacturing processes might be quite different than the small-scale lab procedures.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9DB8345-7F31-D84B-FE4C-4BCD1960D8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Production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2E8A05D-6D25-C2BE-37A7-EB063B2B87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71800" y="1905000"/>
            <a:ext cx="5562600" cy="4114800"/>
          </a:xfrm>
        </p:spPr>
        <p:txBody>
          <a:bodyPr/>
          <a:lstStyle/>
          <a:p>
            <a:pPr eaLnBrk="1" hangingPunct="1">
              <a:buFont typeface="Wingdings" charset="0"/>
              <a:buChar char="¢"/>
              <a:defRPr/>
            </a:pPr>
            <a:r>
              <a:rPr lang="en-US" sz="2600">
                <a:cs typeface="+mn-cs"/>
              </a:rPr>
              <a:t>Production of a pharmaceutical or biopharmaceutical involves many different, complex and lengthy steps: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sz="2400"/>
              <a:t>Synthesis (chemical or cell culture)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sz="2400"/>
              <a:t>Purification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sz="2400"/>
              <a:t>Formulation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sz="2400"/>
              <a:t>Final dosage form preparation</a:t>
            </a:r>
          </a:p>
        </p:txBody>
      </p:sp>
      <p:pic>
        <p:nvPicPr>
          <p:cNvPr id="15363" name="Picture 4" descr="j0182635">
            <a:extLst>
              <a:ext uri="{FF2B5EF4-FFF2-40B4-BE49-F238E27FC236}">
                <a16:creationId xmlns:a16="http://schemas.microsoft.com/office/drawing/2014/main" id="{0EB5002E-711E-852A-B7EB-97F4DB6A2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2201863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C193E61-65CB-DCC8-7069-4D61BF8C89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Step 1: Synthesis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715840B-16D6-09F8-F6CA-D77357209F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905000"/>
            <a:ext cx="5638800" cy="4114800"/>
          </a:xfrm>
        </p:spPr>
        <p:txBody>
          <a:bodyPr/>
          <a:lstStyle/>
          <a:p>
            <a:pPr eaLnBrk="1" hangingPunct="1">
              <a:buFont typeface="Wingdings" charset="0"/>
              <a:buChar char="¢"/>
              <a:defRPr/>
            </a:pPr>
            <a:r>
              <a:rPr lang="en-US" sz="2600">
                <a:cs typeface="+mn-cs"/>
              </a:rPr>
              <a:t>Order the raw materials needed to make the product.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 sz="2600">
                <a:cs typeface="+mn-cs"/>
              </a:rPr>
              <a:t>Test all raw materials to be sure they meet quality standards.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 sz="2600">
                <a:cs typeface="+mn-cs"/>
              </a:rPr>
              <a:t>For biomanufacturing, equipment and materials need to be sterilized to avoid bacterial and other contamination to the cell cultures. </a:t>
            </a:r>
          </a:p>
        </p:txBody>
      </p:sp>
      <p:pic>
        <p:nvPicPr>
          <p:cNvPr id="16387" name="Picture 4" descr="MCj02957420000[1]">
            <a:extLst>
              <a:ext uri="{FF2B5EF4-FFF2-40B4-BE49-F238E27FC236}">
                <a16:creationId xmlns:a16="http://schemas.microsoft.com/office/drawing/2014/main" id="{8675C4B7-CECF-7911-2F4B-29EFC1D98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438400"/>
            <a:ext cx="177641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8499268-7822-8A4E-D008-C2DC8BAFAD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Step 1: Synthesis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9EADBF0F-DDE4-5BC7-6EC9-A5FFA8D088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905000"/>
            <a:ext cx="6629400" cy="4114800"/>
          </a:xfrm>
        </p:spPr>
        <p:txBody>
          <a:bodyPr/>
          <a:lstStyle/>
          <a:p>
            <a:pPr eaLnBrk="1" hangingPunct="1"/>
            <a:r>
              <a:rPr lang="en-US" altLang="en-US">
                <a:ea typeface="Geneva" panose="020B0503030404040204" pitchFamily="34" charset="0"/>
              </a:rPr>
              <a:t>The product then is created.</a:t>
            </a:r>
          </a:p>
          <a:p>
            <a:pPr lvl="1" eaLnBrk="1" hangingPunct="1"/>
            <a:r>
              <a:rPr lang="en-US" altLang="en-US">
                <a:ea typeface="Geneva" panose="020B0503030404040204" pitchFamily="34" charset="0"/>
              </a:rPr>
              <a:t>For pharmaceuticals, there are chemical processes involved (chemical synthesis).</a:t>
            </a:r>
          </a:p>
          <a:p>
            <a:pPr lvl="1" eaLnBrk="1" hangingPunct="1"/>
            <a:r>
              <a:rPr lang="en-US" altLang="en-US">
                <a:ea typeface="Geneva" panose="020B0503030404040204" pitchFamily="34" charset="0"/>
              </a:rPr>
              <a:t>For biopharmaceuticals, cell culture or fermentation is involved.</a:t>
            </a:r>
          </a:p>
          <a:p>
            <a:pPr lvl="1" eaLnBrk="1" hangingPunct="1"/>
            <a:r>
              <a:rPr lang="en-US" altLang="en-US">
                <a:ea typeface="Geneva" panose="020B0503030404040204" pitchFamily="34" charset="0"/>
              </a:rPr>
              <a:t>The product is referred to as the “active ingredient.”</a:t>
            </a:r>
          </a:p>
        </p:txBody>
      </p:sp>
      <p:pic>
        <p:nvPicPr>
          <p:cNvPr id="17411" name="Picture 4" descr="MMj02054030000[1]">
            <a:extLst>
              <a:ext uri="{FF2B5EF4-FFF2-40B4-BE49-F238E27FC236}">
                <a16:creationId xmlns:a16="http://schemas.microsoft.com/office/drawing/2014/main" id="{2658CB96-329E-41DC-BED1-624E261E0E3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76600"/>
            <a:ext cx="14097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2418E52-9227-746C-76C3-7BA5880BD3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Step 1: Synthesis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7C29A1E4-9FF1-3F32-5598-9E592FDE83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905000"/>
            <a:ext cx="5638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0"/>
              <a:buChar char="¢"/>
              <a:defRPr/>
            </a:pPr>
            <a:r>
              <a:rPr lang="en-US" sz="2600">
                <a:cs typeface="+mn-cs"/>
              </a:rPr>
              <a:t>For the biopharmaceutical, the original cell culture is started in small bottles (around the size of large soda bottles)</a:t>
            </a:r>
          </a:p>
          <a:p>
            <a:pPr eaLnBrk="1" hangingPunct="1">
              <a:lnSpc>
                <a:spcPct val="90000"/>
              </a:lnSpc>
              <a:buFont typeface="Wingdings" charset="0"/>
              <a:buChar char="¢"/>
              <a:defRPr/>
            </a:pPr>
            <a:r>
              <a:rPr lang="en-US" sz="2600">
                <a:cs typeface="+mn-cs"/>
              </a:rPr>
              <a:t>As the cells grow and multiply, they are introduced into a small bioreactor.</a:t>
            </a:r>
          </a:p>
          <a:p>
            <a:pPr eaLnBrk="1" hangingPunct="1">
              <a:lnSpc>
                <a:spcPct val="90000"/>
              </a:lnSpc>
              <a:buFont typeface="Wingdings" charset="0"/>
              <a:buChar char="¢"/>
              <a:defRPr/>
            </a:pPr>
            <a:r>
              <a:rPr lang="en-US" sz="2600">
                <a:cs typeface="+mn-cs"/>
              </a:rPr>
              <a:t>Eventually they are grown in large bioreactors, which can be several stories tall!</a:t>
            </a:r>
          </a:p>
        </p:txBody>
      </p:sp>
      <p:pic>
        <p:nvPicPr>
          <p:cNvPr id="18435" name="Picture 5" descr="2984">
            <a:extLst>
              <a:ext uri="{FF2B5EF4-FFF2-40B4-BE49-F238E27FC236}">
                <a16:creationId xmlns:a16="http://schemas.microsoft.com/office/drawing/2014/main" id="{2A968063-B9AB-AB2E-72D0-E8CF5DF67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838200"/>
            <a:ext cx="2413000" cy="198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6" descr="bioreactor">
            <a:extLst>
              <a:ext uri="{FF2B5EF4-FFF2-40B4-BE49-F238E27FC236}">
                <a16:creationId xmlns:a16="http://schemas.microsoft.com/office/drawing/2014/main" id="{8C432973-7C60-92EA-724A-4E586D532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429000"/>
            <a:ext cx="14573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AACE309-3B8A-EBD1-8A2C-8CC01044AE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Step 1: Synthesis</a:t>
            </a:r>
          </a:p>
        </p:txBody>
      </p:sp>
      <p:pic>
        <p:nvPicPr>
          <p:cNvPr id="19458" name="Picture 4" descr="Bioprocessing photos 005">
            <a:extLst>
              <a:ext uri="{FF2B5EF4-FFF2-40B4-BE49-F238E27FC236}">
                <a16:creationId xmlns:a16="http://schemas.microsoft.com/office/drawing/2014/main" id="{184031BD-C5D2-7358-9B22-DC7929E22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828800"/>
            <a:ext cx="2379663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7A54EB-2B45-6A14-08A2-F75A5990430C}"/>
              </a:ext>
            </a:extLst>
          </p:cNvPr>
          <p:cNvSpPr txBox="1"/>
          <p:nvPr/>
        </p:nvSpPr>
        <p:spPr>
          <a:xfrm>
            <a:off x="1981200" y="2057400"/>
            <a:ext cx="3200400" cy="1692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600" dirty="0">
                <a:solidFill>
                  <a:schemeClr val="tx2"/>
                </a:solidFill>
                <a:latin typeface="+mn-lt"/>
                <a:ea typeface="+mn-ea"/>
              </a:rPr>
              <a:t>A small bioreactor in the foreground with a larger bioreactor behind 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EF19E58-5B9A-5C88-6A16-5E81BBF34E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Step 2: Purification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DCBE465D-4B3D-8E9B-8F68-46586A6D88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Geneva" panose="020B0503030404040204" pitchFamily="34" charset="0"/>
              </a:rPr>
              <a:t>After the active ingredient is synthesized, it must be purified.</a:t>
            </a:r>
          </a:p>
          <a:p>
            <a:pPr eaLnBrk="1" hangingPunct="1"/>
            <a:r>
              <a:rPr lang="en-US" altLang="en-US">
                <a:ea typeface="Geneva" panose="020B0503030404040204" pitchFamily="34" charset="0"/>
              </a:rPr>
              <a:t>Purification involves removing the chemicals used in the process.</a:t>
            </a:r>
          </a:p>
          <a:p>
            <a:pPr eaLnBrk="1" hangingPunct="1"/>
            <a:r>
              <a:rPr lang="en-US" altLang="en-US">
                <a:ea typeface="Geneva" panose="020B0503030404040204" pitchFamily="34" charset="0"/>
              </a:rPr>
              <a:t>For biopharmaceuticals, purification involves separating the cells from the cellular nutrients and byproducts (the “soup”) they grew in.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DDA1C73-D484-5A37-51E6-20DF6129F9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Step 2: Purification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86F37AA-79EB-C1CC-F4CF-0C9E2761F4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The end result of production is called the bulk product.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The bulk product may be sold as is, processed further at the same plant or shipped to another plant for further processing.</a:t>
            </a:r>
          </a:p>
        </p:txBody>
      </p:sp>
      <p:pic>
        <p:nvPicPr>
          <p:cNvPr id="21507" name="Picture 4" descr="MCIN00384_0000[1]">
            <a:extLst>
              <a:ext uri="{FF2B5EF4-FFF2-40B4-BE49-F238E27FC236}">
                <a16:creationId xmlns:a16="http://schemas.microsoft.com/office/drawing/2014/main" id="{918FF138-98D3-F835-46CB-2F70F16F7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724400"/>
            <a:ext cx="1824038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065DD6A-2FD5-A878-EFC6-58E667B188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Step 3: Formulation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6DD5873-1122-ABDF-7F5C-C8F32993B6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Several other operations are required to get bulk product into its final form.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Formulation involves chemical mixing operations to blend the active ingredient with other substances, such as fillers, needed in the final form.</a:t>
            </a:r>
          </a:p>
        </p:txBody>
      </p:sp>
      <p:pic>
        <p:nvPicPr>
          <p:cNvPr id="22531" name="Picture 6" descr="images">
            <a:extLst>
              <a:ext uri="{FF2B5EF4-FFF2-40B4-BE49-F238E27FC236}">
                <a16:creationId xmlns:a16="http://schemas.microsoft.com/office/drawing/2014/main" id="{004E1C26-BE16-3127-A036-9CC31F587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5029200"/>
            <a:ext cx="2362200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08DE1C9-207E-0220-38E9-F77D3ABD71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Step 3: Formulation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F82B93E-748B-E1E5-059E-6D173103F3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The final form may be a solid (tablet or capsule), liquid, gels/creams or aerosols.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Biopharmaceuticals usually are sold as sterile liquids or sterile powders.</a:t>
            </a:r>
          </a:p>
          <a:p>
            <a:pPr eaLnBrk="1" hangingPunct="1">
              <a:buFont typeface="Wingdings" charset="0"/>
              <a:buChar char="¢"/>
              <a:defRPr/>
            </a:pPr>
            <a:endParaRPr lang="en-US">
              <a:cs typeface="+mn-cs"/>
            </a:endParaRPr>
          </a:p>
        </p:txBody>
      </p:sp>
      <p:pic>
        <p:nvPicPr>
          <p:cNvPr id="23555" name="Picture 4" descr="000622">
            <a:extLst>
              <a:ext uri="{FF2B5EF4-FFF2-40B4-BE49-F238E27FC236}">
                <a16:creationId xmlns:a16="http://schemas.microsoft.com/office/drawing/2014/main" id="{37C618F1-DDB5-6A86-4421-2F2ABB94D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1"/>
          <a:stretch>
            <a:fillRect/>
          </a:stretch>
        </p:blipFill>
        <p:spPr bwMode="auto">
          <a:xfrm>
            <a:off x="914400" y="4786313"/>
            <a:ext cx="2438400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5" descr="bottles">
            <a:extLst>
              <a:ext uri="{FF2B5EF4-FFF2-40B4-BE49-F238E27FC236}">
                <a16:creationId xmlns:a16="http://schemas.microsoft.com/office/drawing/2014/main" id="{4BA1B6DE-EE4E-DFC9-0C2F-8846AA09D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724400"/>
            <a:ext cx="16002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7" descr="pulmo1final">
            <a:extLst>
              <a:ext uri="{FF2B5EF4-FFF2-40B4-BE49-F238E27FC236}">
                <a16:creationId xmlns:a16="http://schemas.microsoft.com/office/drawing/2014/main" id="{50B8B902-8CC6-1A2D-15D6-716CB2531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724400"/>
            <a:ext cx="14287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2A5230E-6732-21F5-0779-F5E765A388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800">
                <a:cs typeface="+mj-cs"/>
              </a:rPr>
              <a:t>Step 4: </a:t>
            </a:r>
            <a:br>
              <a:rPr lang="en-US" sz="3800">
                <a:cs typeface="+mj-cs"/>
              </a:rPr>
            </a:br>
            <a:r>
              <a:rPr lang="en-US" sz="3800">
                <a:cs typeface="+mj-cs"/>
              </a:rPr>
              <a:t>Final dosage form preparation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2D34FA8-77EA-750C-62FE-AA5A630E03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905000"/>
            <a:ext cx="4876800" cy="4114800"/>
          </a:xfrm>
        </p:spPr>
        <p:txBody>
          <a:bodyPr/>
          <a:lstStyle/>
          <a:p>
            <a:pPr eaLnBrk="1" hangingPunct="1"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The formulated preparation is made into its final form.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The final form is dispensed into containers.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The containers are labeled and packaged.</a:t>
            </a:r>
          </a:p>
        </p:txBody>
      </p:sp>
      <p:pic>
        <p:nvPicPr>
          <p:cNvPr id="24579" name="Picture 4" descr="syngenta">
            <a:extLst>
              <a:ext uri="{FF2B5EF4-FFF2-40B4-BE49-F238E27FC236}">
                <a16:creationId xmlns:a16="http://schemas.microsoft.com/office/drawing/2014/main" id="{72077E48-CC54-3E22-1E4C-6A2773384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343400"/>
            <a:ext cx="120332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5" descr="vaccines 3">
            <a:extLst>
              <a:ext uri="{FF2B5EF4-FFF2-40B4-BE49-F238E27FC236}">
                <a16:creationId xmlns:a16="http://schemas.microsoft.com/office/drawing/2014/main" id="{52A40757-5818-0773-54C8-C863C8731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667000"/>
            <a:ext cx="11620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8FA3117-EB39-6214-3E80-678BC75C0B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Quality matters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F0619B8-5614-DD52-A583-8333CD0610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The standards of quality are high because the stakes are high.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Poor quality products can harm or even kill consumers.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Companies must conform to the stringent Good Manufacturing Practice (GMP) regulations established by the FDA.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774F01A-52D2-74F3-6884-2CF5AD57E1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Ensuring quality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A2711F1-3497-D0CA-4400-12748C7782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905000"/>
            <a:ext cx="4724400" cy="4114800"/>
          </a:xfrm>
        </p:spPr>
        <p:txBody>
          <a:bodyPr/>
          <a:lstStyle/>
          <a:p>
            <a:pPr eaLnBrk="1" hangingPunct="1"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Manufacturers have three departments that ensure quality: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/>
              <a:t>Quality control (QC)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/>
              <a:t>Quality assurance (QA)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/>
              <a:t>Validation</a:t>
            </a:r>
          </a:p>
        </p:txBody>
      </p:sp>
      <p:pic>
        <p:nvPicPr>
          <p:cNvPr id="26627" name="Picture 5" descr="btec_1567">
            <a:extLst>
              <a:ext uri="{FF2B5EF4-FFF2-40B4-BE49-F238E27FC236}">
                <a16:creationId xmlns:a16="http://schemas.microsoft.com/office/drawing/2014/main" id="{23E6C3FB-3198-B0CB-304E-301C1F238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90800"/>
            <a:ext cx="24003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9E56DE6-66C7-9F7A-C0B8-CDC6C3EB12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Quality control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D268FD1-5199-B547-26AC-823E6946ED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43400" y="1752600"/>
            <a:ext cx="3886200" cy="4114800"/>
          </a:xfrm>
        </p:spPr>
        <p:txBody>
          <a:bodyPr/>
          <a:lstStyle/>
          <a:p>
            <a:pPr eaLnBrk="1" hangingPunct="1">
              <a:buFont typeface="Wingdings" charset="0"/>
              <a:buNone/>
              <a:defRPr/>
            </a:pPr>
            <a:r>
              <a:rPr lang="en-US">
                <a:cs typeface="+mn-cs"/>
              </a:rPr>
              <a:t>	QC employees sample and test the raw materials and the product during many stages of the manufacturing process.</a:t>
            </a:r>
          </a:p>
        </p:txBody>
      </p:sp>
      <p:pic>
        <p:nvPicPr>
          <p:cNvPr id="27651" name="Picture 4" descr="Bioprocessing photos 009">
            <a:extLst>
              <a:ext uri="{FF2B5EF4-FFF2-40B4-BE49-F238E27FC236}">
                <a16:creationId xmlns:a16="http://schemas.microsoft.com/office/drawing/2014/main" id="{6AE7E7B5-FBFB-A21E-35E9-6B7C946E2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362200"/>
            <a:ext cx="2787650" cy="278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FEB1910-7850-8857-8130-1D161BD906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Quality assurance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6C339DD-96BC-BB6A-318C-3E20CA013C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QA ensures product quality by setting up and checking the systems of standard operating procedures (SOPs) and of documentation.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SOPs guide every task by defining each procedure in detail so it can be performed exactly the same way every time.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CAF4CF51-1E84-747D-56A7-6F90A9D7AA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Quality assurance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89EDAE6-CC57-CA97-FE15-88AE3C804B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905000"/>
            <a:ext cx="6096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Companies are required to prepare and follow SOPs by the FDA.</a:t>
            </a:r>
          </a:p>
          <a:p>
            <a:pPr eaLnBrk="1" hangingPunct="1">
              <a:lnSpc>
                <a:spcPct val="90000"/>
              </a:lnSpc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Any deviation from the SOP must be documented and approved by the QA department.</a:t>
            </a:r>
          </a:p>
          <a:p>
            <a:pPr eaLnBrk="1" hangingPunct="1">
              <a:lnSpc>
                <a:spcPct val="90000"/>
              </a:lnSpc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Critical deviations that could affect product quality are investigated further.</a:t>
            </a:r>
          </a:p>
        </p:txBody>
      </p:sp>
      <p:pic>
        <p:nvPicPr>
          <p:cNvPr id="29699" name="Picture 5" descr="MCj02859140000[1]">
            <a:extLst>
              <a:ext uri="{FF2B5EF4-FFF2-40B4-BE49-F238E27FC236}">
                <a16:creationId xmlns:a16="http://schemas.microsoft.com/office/drawing/2014/main" id="{45DE1653-0F3A-EA81-B514-26E000CF2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667000"/>
            <a:ext cx="18161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FEC3E9A8-524A-618E-3945-4248006E96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Quality assurance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513F06B-EF7F-4BF9-6368-3327EF0DB8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905000"/>
            <a:ext cx="6553200" cy="4114800"/>
          </a:xfrm>
        </p:spPr>
        <p:txBody>
          <a:bodyPr/>
          <a:lstStyle/>
          <a:p>
            <a:pPr eaLnBrk="1" hangingPunct="1"/>
            <a:r>
              <a:rPr lang="en-US" altLang="en-US">
                <a:ea typeface="Geneva" panose="020B0503030404040204" pitchFamily="34" charset="0"/>
              </a:rPr>
              <a:t>Documentation proves that a company has done what it said.</a:t>
            </a:r>
          </a:p>
          <a:p>
            <a:pPr eaLnBrk="1" hangingPunct="1"/>
            <a:r>
              <a:rPr lang="en-US" altLang="en-US">
                <a:ea typeface="Geneva" panose="020B0503030404040204" pitchFamily="34" charset="0"/>
              </a:rPr>
              <a:t>A company is required to have a traceable, written record of all processes and checks.</a:t>
            </a:r>
          </a:p>
          <a:p>
            <a:pPr eaLnBrk="1" hangingPunct="1"/>
            <a:r>
              <a:rPr lang="en-US" altLang="en-US" i="1">
                <a:ea typeface="Geneva" panose="020B0503030404040204" pitchFamily="34" charset="0"/>
              </a:rPr>
              <a:t>“If it isn’t written down, it doesn’t exist. If it isn’t written down, it never happened.”</a:t>
            </a:r>
          </a:p>
        </p:txBody>
      </p:sp>
      <p:pic>
        <p:nvPicPr>
          <p:cNvPr id="30723" name="Picture 4" descr="MCj04041310000[1]">
            <a:extLst>
              <a:ext uri="{FF2B5EF4-FFF2-40B4-BE49-F238E27FC236}">
                <a16:creationId xmlns:a16="http://schemas.microsoft.com/office/drawing/2014/main" id="{0E35C64F-20C8-0F22-9D8C-DC045C2D3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270000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B913FA7-1893-2197-A6FC-B749660F08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Validation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28CB093-86CC-78CA-9243-5AEA8668AC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1828800"/>
            <a:ext cx="4191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0"/>
              <a:buChar char="¢"/>
              <a:defRPr/>
            </a:pPr>
            <a:r>
              <a:rPr lang="en-US" sz="2800">
                <a:cs typeface="+mn-cs"/>
              </a:rPr>
              <a:t>Validation proves that a manufacturing process will consistently produce the product to predefined specifications.</a:t>
            </a:r>
          </a:p>
          <a:p>
            <a:pPr eaLnBrk="1" hangingPunct="1">
              <a:lnSpc>
                <a:spcPct val="90000"/>
              </a:lnSpc>
              <a:buFont typeface="Wingdings" charset="0"/>
              <a:buChar char="¢"/>
              <a:defRPr/>
            </a:pPr>
            <a:r>
              <a:rPr lang="en-US" sz="2800">
                <a:cs typeface="+mn-cs"/>
              </a:rPr>
              <a:t>The operation of every part of the plant that affects quality must be validated.</a:t>
            </a:r>
          </a:p>
        </p:txBody>
      </p:sp>
      <p:pic>
        <p:nvPicPr>
          <p:cNvPr id="31747" name="Picture 4" descr="diosynth 3">
            <a:extLst>
              <a:ext uri="{FF2B5EF4-FFF2-40B4-BE49-F238E27FC236}">
                <a16:creationId xmlns:a16="http://schemas.microsoft.com/office/drawing/2014/main" id="{89AD1CAF-0DE6-A2FC-91A5-5553DDFA4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514600"/>
            <a:ext cx="2687638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CE0A852-97E7-1C85-6C2C-C6CB3EE572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Validation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4A8E8A7-2428-7D33-B184-3F02AF5F73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600200"/>
            <a:ext cx="5486400" cy="4114800"/>
          </a:xfrm>
        </p:spPr>
        <p:txBody>
          <a:bodyPr/>
          <a:lstStyle/>
          <a:p>
            <a:pPr eaLnBrk="1" hangingPunct="1">
              <a:buFont typeface="Wingdings" charset="0"/>
              <a:buChar char="¢"/>
              <a:defRPr/>
            </a:pPr>
            <a:r>
              <a:rPr lang="en-US" sz="2800">
                <a:cs typeface="+mn-cs"/>
              </a:rPr>
              <a:t>If a manufacturing process is changed or if a new product is introduced, all processes and equipment that affect quality must be validated.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 sz="2800">
                <a:cs typeface="+mn-cs"/>
              </a:rPr>
              <a:t>Validation scientists and engineers have extensive experience because they must be very familiar with the regulations.</a:t>
            </a:r>
          </a:p>
        </p:txBody>
      </p:sp>
      <p:pic>
        <p:nvPicPr>
          <p:cNvPr id="32771" name="Picture 4" descr="MCj02937100000[1]">
            <a:extLst>
              <a:ext uri="{FF2B5EF4-FFF2-40B4-BE49-F238E27FC236}">
                <a16:creationId xmlns:a16="http://schemas.microsoft.com/office/drawing/2014/main" id="{1D817E85-BAA6-C856-8E3F-77C821ED6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819400"/>
            <a:ext cx="181927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385FAFF5-E8A5-1FC4-94A5-5DE1550041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Five Rules for Quality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9EBF4B1-6718-8561-B383-98316AE529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905000"/>
            <a:ext cx="5410200" cy="4114800"/>
          </a:xfrm>
        </p:spPr>
        <p:txBody>
          <a:bodyPr/>
          <a:lstStyle/>
          <a:p>
            <a:pPr eaLnBrk="1" hangingPunct="1">
              <a:buFont typeface="Wingdings" charset="0"/>
              <a:buNone/>
              <a:defRPr/>
            </a:pPr>
            <a:r>
              <a:rPr lang="en-US" sz="2800" b="1">
                <a:cs typeface="+mn-cs"/>
              </a:rPr>
              <a:t>1. Understand customer needs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sz="2600"/>
              <a:t>Companies have internal customers (fellow employees) as well as external customers.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sz="2600"/>
              <a:t>For a process technician, your internal customer is your coworker at the next stage of the process.</a:t>
            </a:r>
          </a:p>
        </p:txBody>
      </p:sp>
      <p:pic>
        <p:nvPicPr>
          <p:cNvPr id="33795" name="Picture 4" descr="MCBD10510_0000[1]">
            <a:extLst>
              <a:ext uri="{FF2B5EF4-FFF2-40B4-BE49-F238E27FC236}">
                <a16:creationId xmlns:a16="http://schemas.microsoft.com/office/drawing/2014/main" id="{2D189D15-7F40-0983-654D-C12EED5C3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895600"/>
            <a:ext cx="1830388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D13DB4C3-2E1B-4D66-775D-E8227410DF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Five Rules for Quality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1F9365E-8DDB-6C50-15F9-D8BEF10D48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1905000"/>
            <a:ext cx="6248400" cy="4114800"/>
          </a:xfrm>
        </p:spPr>
        <p:txBody>
          <a:bodyPr/>
          <a:lstStyle/>
          <a:p>
            <a:pPr eaLnBrk="1" hangingPunct="1">
              <a:buFont typeface="Wingdings" charset="0"/>
              <a:buNone/>
              <a:defRPr/>
            </a:pPr>
            <a:r>
              <a:rPr lang="en-US" b="1" dirty="0">
                <a:cs typeface="+mn-cs"/>
              </a:rPr>
              <a:t>2. Say what you do (write down procedures)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dirty="0"/>
              <a:t>Standard procedures and forms are required for every step.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dirty="0"/>
              <a:t>Batch records define the steps required to manufacture the product, the materials used, etc.</a:t>
            </a:r>
          </a:p>
        </p:txBody>
      </p:sp>
      <p:pic>
        <p:nvPicPr>
          <p:cNvPr id="34819" name="Picture 4" descr="MCj02971770000[1]">
            <a:extLst>
              <a:ext uri="{FF2B5EF4-FFF2-40B4-BE49-F238E27FC236}">
                <a16:creationId xmlns:a16="http://schemas.microsoft.com/office/drawing/2014/main" id="{3ED306E9-8960-662E-4300-6C5BB1524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95600"/>
            <a:ext cx="1798638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D4235E42-FB04-E4F9-FD12-A4BA7D2954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Five Rules for Quality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935BF314-3648-B1F5-B857-777E0F6F9A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905000"/>
            <a:ext cx="5638800" cy="4114800"/>
          </a:xfrm>
        </p:spPr>
        <p:txBody>
          <a:bodyPr/>
          <a:lstStyle/>
          <a:p>
            <a:pPr eaLnBrk="1" hangingPunct="1">
              <a:buFont typeface="Wingdings" charset="0"/>
              <a:buNone/>
              <a:defRPr/>
            </a:pPr>
            <a:r>
              <a:rPr lang="en-US" b="1" dirty="0">
                <a:cs typeface="+mn-cs"/>
              </a:rPr>
              <a:t>3. Do what you say (follow procedures)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dirty="0"/>
              <a:t>Manufacturers are required to consistently and exactly follow procedures.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dirty="0"/>
              <a:t>SOPs are vital, and there are SOPs for every step.</a:t>
            </a:r>
          </a:p>
        </p:txBody>
      </p:sp>
      <p:pic>
        <p:nvPicPr>
          <p:cNvPr id="35843" name="Picture 5" descr="MCj03077370000[1]">
            <a:extLst>
              <a:ext uri="{FF2B5EF4-FFF2-40B4-BE49-F238E27FC236}">
                <a16:creationId xmlns:a16="http://schemas.microsoft.com/office/drawing/2014/main" id="{555F04E2-B2C2-91C9-5348-4EE6B2E7E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667000"/>
            <a:ext cx="1827213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C509D3CD-2A2B-7AE7-A57D-4774C8A911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Five Rules for Quality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6B583DF6-CCCA-2E90-A0EA-C63FE92E80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14600" y="1905000"/>
            <a:ext cx="60198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b="1">
                <a:ea typeface="Geneva" panose="020B0503030404040204" pitchFamily="34" charset="0"/>
              </a:rPr>
              <a:t>4. Prove it (keep records)</a:t>
            </a:r>
          </a:p>
          <a:p>
            <a:pPr lvl="1" eaLnBrk="1" hangingPunct="1"/>
            <a:r>
              <a:rPr lang="en-US" altLang="en-US">
                <a:ea typeface="Geneva" panose="020B0503030404040204" pitchFamily="34" charset="0"/>
              </a:rPr>
              <a:t>Companies must have traceable, written records of all processes.</a:t>
            </a:r>
          </a:p>
          <a:p>
            <a:pPr lvl="1" eaLnBrk="1" hangingPunct="1"/>
            <a:r>
              <a:rPr lang="en-US" altLang="en-US">
                <a:ea typeface="Geneva" panose="020B0503030404040204" pitchFamily="34" charset="0"/>
              </a:rPr>
              <a:t>Remember: </a:t>
            </a:r>
            <a:r>
              <a:rPr lang="en-US" altLang="en-US" i="1">
                <a:ea typeface="Geneva" panose="020B0503030404040204" pitchFamily="34" charset="0"/>
              </a:rPr>
              <a:t>“If it isn’t written down, it doesn’t exist. If it isn’t written down, it never happened.”</a:t>
            </a:r>
          </a:p>
        </p:txBody>
      </p:sp>
      <p:pic>
        <p:nvPicPr>
          <p:cNvPr id="36867" name="Picture 4" descr="MCj03223860000[1]">
            <a:extLst>
              <a:ext uri="{FF2B5EF4-FFF2-40B4-BE49-F238E27FC236}">
                <a16:creationId xmlns:a16="http://schemas.microsoft.com/office/drawing/2014/main" id="{009D452A-907A-F658-B398-BFD9CB918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67000"/>
            <a:ext cx="18605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BDCC3B29-58D4-C735-69EC-2B8D54E36F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Five Rules for Quality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61303DEB-7F55-12D9-9DA1-0FD8EC72A3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None/>
              <a:defRPr/>
            </a:pPr>
            <a:r>
              <a:rPr lang="en-US" b="1">
                <a:cs typeface="+mn-cs"/>
              </a:rPr>
              <a:t>5. Improve it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/>
              <a:t>Companies must continually evaluate its processes and procedures.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/>
              <a:t>They should take steps to make the product and process better.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/>
              <a:t>Of course, new procedures must be validated!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6AEDA65-7701-AAE9-4428-BE3E812CEB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>
                <a:cs typeface="+mj-cs"/>
              </a:rPr>
              <a:t>Standard Operating Procedures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7470406-6E6D-F2F9-AB49-28F89FDDAE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SOPs define a particular process in detail so it can be performed the same way, every time.</a:t>
            </a:r>
          </a:p>
          <a:p>
            <a:pPr eaLnBrk="1" hangingPunct="1">
              <a:lnSpc>
                <a:spcPct val="90000"/>
              </a:lnSpc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Lengthy regulations related to manufacturing are found in the </a:t>
            </a:r>
            <a:r>
              <a:rPr lang="en-US" i="1">
                <a:cs typeface="+mn-cs"/>
              </a:rPr>
              <a:t>Code of Federal Regulations</a:t>
            </a:r>
            <a:r>
              <a:rPr lang="en-US">
                <a:cs typeface="+mn-cs"/>
              </a:rPr>
              <a:t>.</a:t>
            </a:r>
          </a:p>
          <a:p>
            <a:pPr eaLnBrk="1" hangingPunct="1">
              <a:lnSpc>
                <a:spcPct val="90000"/>
              </a:lnSpc>
              <a:buFont typeface="Wingdings" charset="0"/>
              <a:buChar char="¢"/>
              <a:defRPr/>
            </a:pPr>
            <a:r>
              <a:rPr lang="en-US">
                <a:cs typeface="+mn-cs"/>
              </a:rPr>
              <a:t>Good Manufacturing Practice (GMP) regulates methods, equipment, facilities and controls.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58260A4-A6EC-5BB4-A074-4912AAB307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>
                <a:cs typeface="+mj-cs"/>
              </a:rPr>
              <a:t>What is included in SOPs?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2C7911F3-B2B6-6CCB-39A2-8F2D39791C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752600"/>
            <a:ext cx="7162800" cy="4572000"/>
          </a:xfrm>
        </p:spPr>
        <p:txBody>
          <a:bodyPr/>
          <a:lstStyle/>
          <a:p>
            <a:pPr eaLnBrk="1" hangingPunct="1">
              <a:buFont typeface="Wingdings" charset="0"/>
              <a:buChar char="¢"/>
              <a:defRPr/>
            </a:pPr>
            <a:r>
              <a:rPr lang="en-US" sz="2800" dirty="0">
                <a:cs typeface="+mn-cs"/>
              </a:rPr>
              <a:t>Effective date			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 sz="2800" dirty="0">
                <a:cs typeface="+mn-cs"/>
              </a:rPr>
              <a:t>Purpose			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 sz="2800" dirty="0">
                <a:cs typeface="+mn-cs"/>
              </a:rPr>
              <a:t>Scope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 sz="2800" dirty="0">
                <a:cs typeface="+mn-cs"/>
              </a:rPr>
              <a:t>Safety				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 sz="2800" dirty="0">
                <a:cs typeface="+mn-cs"/>
              </a:rPr>
              <a:t>Responsibility			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 sz="2800" dirty="0">
                <a:cs typeface="+mn-cs"/>
              </a:rPr>
              <a:t>References (other SOPs)		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 sz="2800" dirty="0">
                <a:cs typeface="+mn-cs"/>
              </a:rPr>
              <a:t>Materials and equipment			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 sz="2800" dirty="0">
                <a:cs typeface="+mn-cs"/>
              </a:rPr>
              <a:t>Procedures </a:t>
            </a:r>
          </a:p>
          <a:p>
            <a:pPr eaLnBrk="1" hangingPunct="1">
              <a:buFont typeface="Wingdings" charset="0"/>
              <a:buChar char="¢"/>
              <a:defRPr/>
            </a:pPr>
            <a:r>
              <a:rPr lang="en-US" sz="2800" dirty="0">
                <a:cs typeface="+mn-cs"/>
              </a:rPr>
              <a:t>Approval</a:t>
            </a:r>
          </a:p>
        </p:txBody>
      </p:sp>
      <p:pic>
        <p:nvPicPr>
          <p:cNvPr id="39939" name="Picture 4" descr="MCj03114300000[1]">
            <a:extLst>
              <a:ext uri="{FF2B5EF4-FFF2-40B4-BE49-F238E27FC236}">
                <a16:creationId xmlns:a16="http://schemas.microsoft.com/office/drawing/2014/main" id="{986C9EB4-DFDF-8B7B-8684-D56D36544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828800"/>
            <a:ext cx="2590800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cho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331</TotalTime>
  <Words>1027</Words>
  <Application>Microsoft Macintosh PowerPoint</Application>
  <PresentationFormat>On-screen Show (4:3)</PresentationFormat>
  <Paragraphs>106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Geneva</vt:lpstr>
      <vt:lpstr>Wingdings</vt:lpstr>
      <vt:lpstr>Calibri</vt:lpstr>
      <vt:lpstr>Times New Roman</vt:lpstr>
      <vt:lpstr>Echo</vt:lpstr>
      <vt:lpstr>Producing a Pharmaceutical or Biopharmaceutical</vt:lpstr>
      <vt:lpstr>Process development</vt:lpstr>
      <vt:lpstr>Production</vt:lpstr>
      <vt:lpstr>Step 1: Synthesis</vt:lpstr>
      <vt:lpstr>Step 1: Synthesis</vt:lpstr>
      <vt:lpstr>Step 1: Synthesis</vt:lpstr>
      <vt:lpstr>Step 1: Synthesis</vt:lpstr>
      <vt:lpstr>Step 2: Purification</vt:lpstr>
      <vt:lpstr>Step 2: Purification</vt:lpstr>
      <vt:lpstr>Step 3: Formulation</vt:lpstr>
      <vt:lpstr>Step 3: Formulation</vt:lpstr>
      <vt:lpstr>Step 4:  Final dosage form preparation</vt:lpstr>
      <vt:lpstr>Quality matters</vt:lpstr>
      <vt:lpstr>Ensuring quality</vt:lpstr>
      <vt:lpstr>Quality control</vt:lpstr>
      <vt:lpstr>Quality assurance</vt:lpstr>
      <vt:lpstr>Quality assurance</vt:lpstr>
      <vt:lpstr>Quality assurance</vt:lpstr>
      <vt:lpstr>Validation</vt:lpstr>
      <vt:lpstr>Validation</vt:lpstr>
      <vt:lpstr>Five Rules for Quality</vt:lpstr>
      <vt:lpstr>Five Rules for Quality</vt:lpstr>
      <vt:lpstr>Five Rules for Quality</vt:lpstr>
      <vt:lpstr>Five Rules for Quality</vt:lpstr>
      <vt:lpstr>Five Rules for Quality</vt:lpstr>
      <vt:lpstr>Standard Operating Procedures</vt:lpstr>
      <vt:lpstr>What is included in SOPs?</vt:lpstr>
    </vt:vector>
  </TitlesOfParts>
  <Company>Self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Catherine Macek</dc:creator>
  <cp:lastModifiedBy>Virginia Crisp</cp:lastModifiedBy>
  <cp:revision>30</cp:revision>
  <dcterms:created xsi:type="dcterms:W3CDTF">2006-07-14T17:23:58Z</dcterms:created>
  <dcterms:modified xsi:type="dcterms:W3CDTF">2026-04-07T18:24:18Z</dcterms:modified>
</cp:coreProperties>
</file>